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58"/>
  </p:notesMasterIdLst>
  <p:sldIdLst>
    <p:sldId id="257" r:id="rId4"/>
    <p:sldId id="260" r:id="rId5"/>
    <p:sldId id="278" r:id="rId6"/>
    <p:sldId id="279" r:id="rId7"/>
    <p:sldId id="281" r:id="rId8"/>
    <p:sldId id="283" r:id="rId9"/>
    <p:sldId id="280" r:id="rId10"/>
    <p:sldId id="327" r:id="rId11"/>
    <p:sldId id="284" r:id="rId12"/>
    <p:sldId id="282" r:id="rId13"/>
    <p:sldId id="285" r:id="rId14"/>
    <p:sldId id="277" r:id="rId15"/>
    <p:sldId id="287" r:id="rId16"/>
    <p:sldId id="289" r:id="rId17"/>
    <p:sldId id="290" r:id="rId18"/>
    <p:sldId id="291" r:id="rId19"/>
    <p:sldId id="292" r:id="rId20"/>
    <p:sldId id="325" r:id="rId21"/>
    <p:sldId id="293" r:id="rId22"/>
    <p:sldId id="258" r:id="rId23"/>
    <p:sldId id="296" r:id="rId24"/>
    <p:sldId id="307" r:id="rId25"/>
    <p:sldId id="306" r:id="rId26"/>
    <p:sldId id="304" r:id="rId27"/>
    <p:sldId id="328" r:id="rId28"/>
    <p:sldId id="329" r:id="rId29"/>
    <p:sldId id="330" r:id="rId30"/>
    <p:sldId id="331" r:id="rId31"/>
    <p:sldId id="332" r:id="rId32"/>
    <p:sldId id="305" r:id="rId33"/>
    <p:sldId id="321" r:id="rId34"/>
    <p:sldId id="302" r:id="rId35"/>
    <p:sldId id="309" r:id="rId36"/>
    <p:sldId id="310" r:id="rId37"/>
    <p:sldId id="311" r:id="rId38"/>
    <p:sldId id="312" r:id="rId39"/>
    <p:sldId id="313" r:id="rId40"/>
    <p:sldId id="314" r:id="rId41"/>
    <p:sldId id="315" r:id="rId42"/>
    <p:sldId id="316" r:id="rId43"/>
    <p:sldId id="317" r:id="rId44"/>
    <p:sldId id="318" r:id="rId45"/>
    <p:sldId id="319" r:id="rId46"/>
    <p:sldId id="320" r:id="rId47"/>
    <p:sldId id="334" r:id="rId48"/>
    <p:sldId id="333" r:id="rId49"/>
    <p:sldId id="322" r:id="rId50"/>
    <p:sldId id="323" r:id="rId51"/>
    <p:sldId id="301" r:id="rId52"/>
    <p:sldId id="298" r:id="rId53"/>
    <p:sldId id="324" r:id="rId54"/>
    <p:sldId id="326" r:id="rId55"/>
    <p:sldId id="308" r:id="rId56"/>
    <p:sldId id="263" r:id="rId57"/>
  </p:sldIdLst>
  <p:sldSz cx="12192000" cy="6858000"/>
  <p:notesSz cx="6858000" cy="9144000"/>
  <p:embeddedFontLst>
    <p:embeddedFont>
      <p:font typeface="Abadi" panose="020B0604020104020204" pitchFamily="34" charset="0"/>
      <p:regular r:id="rId59"/>
    </p:embeddedFont>
    <p:embeddedFont>
      <p:font typeface="Calibri" panose="020F0502020204030204" pitchFamily="34" charset="0"/>
      <p:regular r:id="rId60"/>
      <p:bold r:id="rId61"/>
      <p:italic r:id="rId62"/>
      <p:boldItalic r:id="rId63"/>
    </p:embeddedFont>
    <p:embeddedFont>
      <p:font typeface="Consolas" panose="020B0609020204030204" pitchFamily="49" charset="0"/>
      <p:regular r:id="rId64"/>
      <p:bold r:id="rId65"/>
      <p:italic r:id="rId66"/>
      <p:boldItalic r:id="rId67"/>
    </p:embeddedFont>
    <p:embeddedFont>
      <p:font typeface="Impact" panose="020B0806030902050204" pitchFamily="34" charset="0"/>
      <p:regular r:id="rId68"/>
    </p:embeddedFont>
    <p:embeddedFont>
      <p:font typeface="Microsoft YaHei Light" panose="020B0502040204020203" pitchFamily="34" charset="-122"/>
      <p:regular r:id="rId69"/>
    </p:embeddedFont>
    <p:embeddedFont>
      <p:font typeface="Open Sans" panose="020B0604020202020204" charset="0"/>
      <p:regular r:id="rId70"/>
      <p:bold r:id="rId71"/>
      <p:italic r:id="rId72"/>
      <p:boldItalic r:id="rId7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243" autoAdjust="0"/>
  </p:normalViewPr>
  <p:slideViewPr>
    <p:cSldViewPr snapToGrid="0">
      <p:cViewPr varScale="1">
        <p:scale>
          <a:sx n="93" d="100"/>
          <a:sy n="93" d="100"/>
        </p:scale>
        <p:origin x="20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76" Type="http://schemas.openxmlformats.org/officeDocument/2006/relationships/theme" Target="theme/theme1.xml"/><Relationship Id="rId7" Type="http://schemas.openxmlformats.org/officeDocument/2006/relationships/slide" Target="slides/slide4.xml"/><Relationship Id="rId71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notesMaster" Target="notesMasters/notesMaster1.xml"/><Relationship Id="rId66" Type="http://schemas.openxmlformats.org/officeDocument/2006/relationships/font" Target="fonts/font8.fntdata"/><Relationship Id="rId7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font" Target="fonts/font3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font" Target="fonts/font1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77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font" Target="fonts/font14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jpg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403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3350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8511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698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549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549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549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549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549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549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91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7708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4572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4572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4572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62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655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770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577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261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766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462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72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35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9191326" y="3641846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Impact" panose="020B0806030902050204" pitchFamily="34" charset="0"/>
              </a:rPr>
              <a:t>Dotnet for Infrastructure </a:t>
            </a:r>
            <a:br>
              <a:rPr lang="en-US" sz="5400" dirty="0">
                <a:latin typeface="Impact" panose="020B0806030902050204" pitchFamily="34" charset="0"/>
              </a:rPr>
            </a:br>
            <a:r>
              <a:rPr lang="en-US" sz="5400" dirty="0">
                <a:latin typeface="Impact" panose="020B0806030902050204" pitchFamily="34" charset="0"/>
              </a:rPr>
              <a:t>Automation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81617"/>
            <a:ext cx="10515600" cy="499165"/>
          </a:xfrm>
        </p:spPr>
        <p:txBody>
          <a:bodyPr>
            <a:normAutofit/>
          </a:bodyPr>
          <a:lstStyle/>
          <a:p>
            <a:r>
              <a:rPr lang="en-US" b="1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Open Sans" panose="020B0604020202020204" charset="0"/>
              </a:rPr>
              <a:t>Adora Nwodo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2154" y="0"/>
            <a:ext cx="8547691" cy="6858000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accent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How can we write </a:t>
            </a:r>
            <a:br>
              <a:rPr lang="en-US" sz="6000" dirty="0">
                <a:solidFill>
                  <a:schemeClr val="accent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6000" dirty="0">
                <a:solidFill>
                  <a:schemeClr val="accent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code to automate </a:t>
            </a:r>
            <a:br>
              <a:rPr lang="en-US" sz="6000" dirty="0">
                <a:solidFill>
                  <a:schemeClr val="accent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6000" dirty="0">
                <a:solidFill>
                  <a:schemeClr val="accent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our Infrastructure deployments 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86048E-9A05-467F-B5F6-612B8B9015B6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184556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0922" y="1"/>
            <a:ext cx="5618921" cy="68580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800" dirty="0">
                <a:solidFill>
                  <a:schemeClr val="tx2"/>
                </a:solidFill>
                <a:latin typeface="Impact" panose="020B0806030902050204" pitchFamily="34" charset="0"/>
                <a:ea typeface="Microsoft YaHei Light" panose="020B0502040204020203" pitchFamily="34" charset="-122"/>
              </a:rPr>
              <a:t>Hi, I’m Adora</a:t>
            </a:r>
            <a:br>
              <a:rPr lang="en-US" sz="4800" dirty="0">
                <a:solidFill>
                  <a:schemeClr val="accent4">
                    <a:lumMod val="50000"/>
                  </a:schemeClr>
                </a:solidFill>
                <a:latin typeface="Impact" panose="020B0806030902050204" pitchFamily="34" charset="0"/>
                <a:ea typeface="Microsoft YaHei Light" panose="020B0502040204020203" pitchFamily="34" charset="-122"/>
              </a:rPr>
            </a:br>
            <a:br>
              <a:rPr lang="en-US" sz="2000" dirty="0">
                <a:solidFill>
                  <a:schemeClr val="accent4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Software Engineer, Microsoft Mixed Reality</a:t>
            </a:r>
            <a:b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Tech Content Creator, </a:t>
            </a:r>
            <a:r>
              <a:rPr lang="en-US" sz="2000" dirty="0" err="1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AdoraHack</a:t>
            </a:r>
            <a:b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2000" dirty="0" err="1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CoFounder</a:t>
            </a: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, </a:t>
            </a:r>
            <a:r>
              <a:rPr lang="en-US" sz="2000" dirty="0" err="1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unStack</a:t>
            </a:r>
            <a:b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Advisory Board, VRARA Nigeria</a:t>
            </a:r>
            <a:b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b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  <a:endParaRPr lang="en-US" sz="480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4" name="Picture 3" descr="Adora's picture">
            <a:extLst>
              <a:ext uri="{FF2B5EF4-FFF2-40B4-BE49-F238E27FC236}">
                <a16:creationId xmlns:a16="http://schemas.microsoft.com/office/drawing/2014/main" id="{00D5223C-C3C7-406E-904C-2280C4326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256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95400"/>
            <a:ext cx="10515600" cy="1015409"/>
          </a:xfrm>
        </p:spPr>
        <p:txBody>
          <a:bodyPr>
            <a:normAutofit/>
          </a:bodyPr>
          <a:lstStyle/>
          <a:p>
            <a:pPr algn="ctr"/>
            <a:r>
              <a:rPr lang="en-US" sz="5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Manual Configurations</a:t>
            </a:r>
            <a:endParaRPr lang="en-US" sz="520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FDE88D-86BA-4746-A339-009D4DD3CE2A}"/>
              </a:ext>
            </a:extLst>
          </p:cNvPr>
          <p:cNvSpPr txBox="1"/>
          <p:nvPr/>
        </p:nvSpPr>
        <p:spPr>
          <a:xfrm>
            <a:off x="2679404" y="2593517"/>
            <a:ext cx="6833191" cy="29690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- Deployments are slower</a:t>
            </a:r>
            <a:br>
              <a:rPr lang="en-US" sz="32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32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- Larger risks of errors</a:t>
            </a:r>
            <a:br>
              <a:rPr lang="en-US" sz="32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32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- Everyone relies on documentation</a:t>
            </a:r>
            <a:br>
              <a:rPr lang="en-US" sz="32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32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- Rollbacks require manual work</a:t>
            </a:r>
            <a:endParaRPr lang="en-US" sz="3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86096D-8A65-4CB5-AB0F-426C60155F30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829760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person&#10;&#10;Description automatically generated">
            <a:extLst>
              <a:ext uri="{FF2B5EF4-FFF2-40B4-BE49-F238E27FC236}">
                <a16:creationId xmlns:a16="http://schemas.microsoft.com/office/drawing/2014/main" id="{1C485016-C8F2-4E4F-B38D-7063CB1B7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9237" y="-1"/>
            <a:ext cx="12291237" cy="688584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796AAC8-EF94-4420-B99C-F422E423CE82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552129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8580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CONFIGURATION DRIFT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541832-A4F0-4C3A-95A5-C805061288AF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207858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A599E6C0-18C6-403D-BE7F-D4592ECFB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785" y="772633"/>
            <a:ext cx="10818430" cy="60853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432ED1-30B2-4BF6-9CCA-00392ED2AE82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2154671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99E6C0-18C6-403D-BE7F-D4592ECFB5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86785" y="772633"/>
            <a:ext cx="10818430" cy="608536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53325AD-9D62-43D4-9D86-1A6779CCD781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137586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95400"/>
            <a:ext cx="10515600" cy="1015409"/>
          </a:xfrm>
        </p:spPr>
        <p:txBody>
          <a:bodyPr>
            <a:normAutofit/>
          </a:bodyPr>
          <a:lstStyle/>
          <a:p>
            <a:pPr algn="ctr"/>
            <a:r>
              <a:rPr lang="en-US" sz="5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Infrastructure as Code</a:t>
            </a:r>
            <a:endParaRPr lang="en-US" sz="520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FDE88D-86BA-4746-A339-009D4DD3CE2A}"/>
              </a:ext>
            </a:extLst>
          </p:cNvPr>
          <p:cNvSpPr txBox="1"/>
          <p:nvPr/>
        </p:nvSpPr>
        <p:spPr>
          <a:xfrm>
            <a:off x="2434854" y="2558076"/>
            <a:ext cx="7322290" cy="2789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- Configurations are specified in code</a:t>
            </a:r>
            <a:br>
              <a:rPr lang="en-US" sz="3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3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- You can test, version and rollback     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your infrastructure.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- Automate infrastructure deployments</a:t>
            </a:r>
            <a:endParaRPr lang="en-US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896361-AD8D-4660-ACB4-CE646BBABFEE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373603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95400"/>
            <a:ext cx="10515600" cy="1015409"/>
          </a:xfrm>
        </p:spPr>
        <p:txBody>
          <a:bodyPr>
            <a:normAutofit/>
          </a:bodyPr>
          <a:lstStyle/>
          <a:p>
            <a:pPr algn="ctr"/>
            <a:r>
              <a:rPr lang="en-US" sz="5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Why Dotnet?</a:t>
            </a:r>
            <a:endParaRPr lang="en-US" sz="520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FDE88D-86BA-4746-A339-009D4DD3CE2A}"/>
              </a:ext>
            </a:extLst>
          </p:cNvPr>
          <p:cNvSpPr txBox="1"/>
          <p:nvPr/>
        </p:nvSpPr>
        <p:spPr>
          <a:xfrm>
            <a:off x="4490483" y="2607694"/>
            <a:ext cx="3211031" cy="2790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Familiarity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Reuse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Expressiveness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3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Productivity</a:t>
            </a:r>
            <a:endParaRPr lang="en-US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896361-AD8D-4660-ACB4-CE646BBABFEE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3128010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1CD0BC-39AE-4836-9C35-B7A33008D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0061" y="2524137"/>
            <a:ext cx="8731878" cy="180972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02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storageAccount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070A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"storage"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2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AccountArgs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ResourceGroupName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resourceGroup.Name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AccountReplicationType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070A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"LRS"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AccountTier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070A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"Standard"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640BAB-F63D-4DC1-BA53-1BE4442D59E2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116526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858000"/>
          </a:xfrm>
        </p:spPr>
        <p:txBody>
          <a:bodyPr>
            <a:normAutofit/>
          </a:bodyPr>
          <a:lstStyle/>
          <a:p>
            <a:pPr algn="ctr"/>
            <a:r>
              <a:rPr lang="en-US" sz="10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AUTOMATION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C58DE8-54BB-4B78-B9F1-53DC6866F278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A68274E-38D6-42A3-B3D3-3E82DC2B2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347" y="2756823"/>
            <a:ext cx="6398290" cy="1344354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Case Study:</a:t>
            </a:r>
            <a:b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sz="28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Dotnet for Infrastructure Automation</a:t>
            </a:r>
            <a:endParaRPr lang="en-US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9857B3A-6AA0-4C9A-9680-474688D56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95775" y="1326658"/>
            <a:ext cx="4270383" cy="420468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82952FF-09D3-403C-9639-723739085E6F}"/>
              </a:ext>
            </a:extLst>
          </p:cNvPr>
          <p:cNvSpPr/>
          <p:nvPr/>
        </p:nvSpPr>
        <p:spPr>
          <a:xfrm>
            <a:off x="0" y="0"/>
            <a:ext cx="120502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B5A11D-0549-423C-991B-F639ADDEA8E9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1C84-F654-4094-A5F2-A2777FDD0938}"/>
              </a:ext>
            </a:extLst>
          </p:cNvPr>
          <p:cNvSpPr/>
          <p:nvPr/>
        </p:nvSpPr>
        <p:spPr>
          <a:xfrm>
            <a:off x="12071498" y="-1"/>
            <a:ext cx="120502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A68274E-38D6-42A3-B3D3-3E82DC2B2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1534" y="1979289"/>
            <a:ext cx="7811387" cy="2899421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This is </a:t>
            </a:r>
            <a:r>
              <a:rPr lang="en-US" sz="2000" dirty="0" err="1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Oge</a:t>
            </a: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.</a:t>
            </a:r>
            <a:b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</a:b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She needs to create infrastructure for an Azure Functions app and deploy this to two environments.</a:t>
            </a:r>
            <a:b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</a:b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Here is a list of the resources she needs:</a:t>
            </a:r>
            <a:b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</a:b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- App Service Plan</a:t>
            </a:r>
            <a:b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</a:b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- Storage Account</a:t>
            </a:r>
            <a:b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</a:b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- Function App </a:t>
            </a:r>
            <a:endParaRPr lang="en-US" sz="480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Microsoft GothicNeo Light" panose="020B0300000101010101" pitchFamily="34" charset="-127"/>
            </a:endParaRPr>
          </a:p>
        </p:txBody>
      </p:sp>
      <p:pic>
        <p:nvPicPr>
          <p:cNvPr id="3" name="Picture 2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E5255A8E-5C26-49FE-B50B-EAB545CD2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079" y="2245380"/>
            <a:ext cx="1183620" cy="236723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DF813C-2F33-448A-9610-EA8BEEE8096B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783064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5C08EA8-6D52-4148-8411-DAB2A78F0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6205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8001E3E-FA17-4D0A-80A8-8B679C3E0667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37684066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119084D-D1FE-4220-811A-B55468ABF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29388" cy="70104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7BADAA7-799F-497C-B2BA-3B32CFE4583F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8657565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B4359D-E4B7-4573-A61C-569A64894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204" y="1720840"/>
            <a:ext cx="4833374" cy="34163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Login to Azure CLI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az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login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accent4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required environment variables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pulumistore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"&lt;storage-account-key&gt;"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Install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choco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working directory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&amp;&amp; 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Login to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login --cloud-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azblob://pulumi-container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project in ./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azure-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csharp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198837-6E9B-4D29-B281-BE9C8CB7B58B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Powershell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00C0A9-84F7-414D-BE4A-503B7842DEA3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6472872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B4359D-E4B7-4573-A61C-569A64894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204" y="1720840"/>
            <a:ext cx="4833374" cy="34163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Login to Azure CLI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az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login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accent4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required environment variables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pulumistore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"&lt;storage-account-key&gt;"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Install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choco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working directory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&amp;&amp; 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Login to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login --cloud-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azblob://pulumi-container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project in ./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azure-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csharp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198837-6E9B-4D29-B281-BE9C8CB7B58B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Powershell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00C0A9-84F7-414D-BE4A-503B7842DEA3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32925853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B4359D-E4B7-4573-A61C-569A64894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204" y="1720840"/>
            <a:ext cx="4833374" cy="34163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Login to Azure CLI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az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login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accent4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required environment variables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pulumistore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"&lt;storage-account-key&gt;"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Install 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choco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rgbClr val="4A556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working directory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&amp;&amp; 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Login to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login --cloud-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azblob://pulumi-container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project in ./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azure-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csharp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198837-6E9B-4D29-B281-BE9C8CB7B58B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Powershell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00C0A9-84F7-414D-BE4A-503B7842DEA3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8635100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B4359D-E4B7-4573-A61C-569A64894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204" y="1720840"/>
            <a:ext cx="4833374" cy="34163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Login to Azure CLI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az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login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accent4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required environment variables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pulumistore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"&lt;storage-account-key&gt;"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Install 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choco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rgbClr val="4A556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working directory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altLang="en-US" sz="1200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err="1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&amp;&amp; </a:t>
            </a:r>
            <a:r>
              <a:rPr lang="en-US" altLang="en-US" sz="12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Login to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login --cloud-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azblob://pulumi-container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project in ./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azure-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csharp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198837-6E9B-4D29-B281-BE9C8CB7B58B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Powershell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00C0A9-84F7-414D-BE4A-503B7842DEA3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4942087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B4359D-E4B7-4573-A61C-569A64894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204" y="1720840"/>
            <a:ext cx="4833374" cy="34163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Login to Azure CLI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az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login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accent4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required environment variables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pulumistore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"&lt;storage-account-key&gt;"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Install 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choco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rgbClr val="4A556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working directory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altLang="en-US" sz="1200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err="1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&amp;&amp; </a:t>
            </a:r>
            <a:r>
              <a:rPr lang="en-US" altLang="en-US" sz="12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Login to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login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--cloud-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azblob://pulumi-container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project in ./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lang="en-US" altLang="en-US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azure-</a:t>
            </a:r>
            <a:r>
              <a:rPr lang="en-US" alt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csharp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198837-6E9B-4D29-B281-BE9C8CB7B58B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Powershell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00C0A9-84F7-414D-BE4A-503B7842DEA3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23583585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B4359D-E4B7-4573-A61C-569A64894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204" y="1720840"/>
            <a:ext cx="4833374" cy="34163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Login to Azure CLI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az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login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accent4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required environment variables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pulumistore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"&lt;storage-account-key&gt;"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Install 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choco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rgbClr val="4A556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working directory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altLang="en-US" sz="1200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err="1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&amp;&amp; </a:t>
            </a:r>
            <a:r>
              <a:rPr lang="en-US" altLang="en-US" sz="12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Login to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login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--cloud-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azblob://pulumi-container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project in ./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lang="en-US" altLang="en-US" sz="1200" dirty="0">
              <a:solidFill>
                <a:srgbClr val="4A556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azure-</a:t>
            </a:r>
            <a:r>
              <a:rPr lang="en-US" altLang="en-US" sz="1200" dirty="0" err="1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csharp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198837-6E9B-4D29-B281-BE9C8CB7B58B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Powershell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00C0A9-84F7-414D-BE4A-503B7842DEA3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3192499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EB6C1C2-4264-4E4A-9A7B-970F4FCF2D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5" r="6141"/>
          <a:stretch/>
        </p:blipFill>
        <p:spPr>
          <a:xfrm>
            <a:off x="0" y="0"/>
            <a:ext cx="12192000" cy="7713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B0C8253-DD97-483A-9E88-BBF1ED1853B7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3260047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B4359D-E4B7-4573-A61C-569A64894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204" y="1720840"/>
            <a:ext cx="4833374" cy="34163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Login to Azure CLI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az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login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accent4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required environment variables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pulumistore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env:AZURE_STORAGE_</a:t>
            </a: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"&lt;storage-account-key&gt;"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Install 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choco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rgbClr val="4A556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working directory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altLang="en-US" sz="1200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err="1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r>
              <a:rPr lang="en-US" altLang="en-US" sz="1200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&amp;&amp; </a:t>
            </a:r>
            <a:r>
              <a:rPr lang="en-US" altLang="en-US" sz="12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A556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Login to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login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--cloud-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azblob://pulumi-container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alt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project in ./</a:t>
            </a:r>
            <a:r>
              <a:rPr lang="en-US" alt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</a:t>
            </a:r>
            <a:endParaRPr lang="en-US" altLang="en-US" sz="1200" dirty="0">
              <a:solidFill>
                <a:srgbClr val="4A556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azure-</a:t>
            </a:r>
            <a:r>
              <a:rPr lang="en-US" altLang="en-US" sz="1200" dirty="0" err="1">
                <a:solidFill>
                  <a:srgbClr val="4A556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csharp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306FDD8-21ED-40A4-A681-9F69B3777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424" y="595423"/>
            <a:ext cx="4623461" cy="56671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0E1199C-87EA-4160-93FD-181DC71A07E1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Powershell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432348-005D-4A8E-AF63-E9E52A50D0D0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2246137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B4359D-E4B7-4573-A61C-569A64894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354" y="1048999"/>
            <a:ext cx="4533337" cy="15696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encryptionsalt</a:t>
            </a: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altLang="en-US" sz="16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ENCRYPTION_SALT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config: 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iac:</a:t>
            </a:r>
            <a:r>
              <a:rPr lang="en-US" altLang="en-US" sz="16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appServicePlanSize</a:t>
            </a:r>
            <a:r>
              <a:rPr lang="en-US" altLang="en-US" sz="16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S1 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iac:</a:t>
            </a:r>
            <a:r>
              <a:rPr lang="en-US" altLang="en-US" sz="16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appServicePlanTier</a:t>
            </a:r>
            <a:r>
              <a:rPr lang="en-US" altLang="en-US" sz="16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Standard 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iac:</a:t>
            </a:r>
            <a:r>
              <a:rPr lang="en-US" altLang="en-US" sz="16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altLang="en-US" sz="16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dev 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iac:</a:t>
            </a:r>
            <a:r>
              <a:rPr lang="en-US" altLang="en-US" sz="16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location</a:t>
            </a:r>
            <a:r>
              <a:rPr lang="en-US" altLang="en-US" sz="16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altLang="en-US" sz="16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WestEurope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198837-6E9B-4D29-B281-BE9C8CB7B58B}"/>
              </a:ext>
            </a:extLst>
          </p:cNvPr>
          <p:cNvSpPr/>
          <p:nvPr/>
        </p:nvSpPr>
        <p:spPr>
          <a:xfrm>
            <a:off x="0" y="0"/>
            <a:ext cx="2729023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Pulumi.dev.yaml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EC79C-8ED6-4C4A-A250-E28CE0B69BDD}"/>
              </a:ext>
            </a:extLst>
          </p:cNvPr>
          <p:cNvSpPr/>
          <p:nvPr/>
        </p:nvSpPr>
        <p:spPr>
          <a:xfrm>
            <a:off x="0" y="3353294"/>
            <a:ext cx="12192000" cy="6379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438160-B3BA-4DA1-BD56-455D0B4854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354" y="4398255"/>
            <a:ext cx="5236698" cy="15696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encryptionsalt</a:t>
            </a: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altLang="en-US" sz="16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ENCRYPTION_SALT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config: 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iac:</a:t>
            </a:r>
            <a:r>
              <a:rPr lang="en-US" altLang="en-US" sz="16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appServicePlanSize</a:t>
            </a:r>
            <a:r>
              <a:rPr lang="en-US" altLang="en-US" sz="16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P1v2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iac:</a:t>
            </a:r>
            <a:r>
              <a:rPr lang="en-US" altLang="en-US" sz="16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appServicePlanTier</a:t>
            </a:r>
            <a:r>
              <a:rPr lang="en-US" altLang="en-US" sz="16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Premium V2 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iac:</a:t>
            </a:r>
            <a:r>
              <a:rPr lang="en-US" altLang="en-US" sz="16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altLang="en-US" sz="16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prod 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iac:</a:t>
            </a:r>
            <a:r>
              <a:rPr lang="en-US" altLang="en-US" sz="16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location</a:t>
            </a:r>
            <a:r>
              <a:rPr lang="en-US" altLang="en-US" sz="16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WestUS2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4219DB-72AA-4C53-9EC1-7A59E08A73DC}"/>
              </a:ext>
            </a:extLst>
          </p:cNvPr>
          <p:cNvSpPr/>
          <p:nvPr/>
        </p:nvSpPr>
        <p:spPr>
          <a:xfrm>
            <a:off x="0" y="3421912"/>
            <a:ext cx="2729023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Pulumi.prod.yaml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750044-0522-487C-B0D8-1D63803B75AB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3698341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99197AE-BABC-4052-BE01-8A21B96795EB}"/>
              </a:ext>
            </a:extLst>
          </p:cNvPr>
          <p:cNvSpPr txBox="1"/>
          <p:nvPr/>
        </p:nvSpPr>
        <p:spPr>
          <a:xfrm>
            <a:off x="800986" y="2828835"/>
            <a:ext cx="95125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Program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static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=&gt;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RunAsync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MyStack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&gt;();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where </a:t>
            </a:r>
            <a:r>
              <a:rPr lang="en-US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MyStack</a:t>
            </a:r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Stack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EBEBD3-DFA3-4678-8B1D-E394CFD9CB6E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Program.cs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2686E6-1BF4-477F-A2B6-1AC6301702BA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21884802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0901917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Pulumi.Azure.AppService.Inputs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Pulumi.Azure.Core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Pulumi.Azure.Storage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AppServicePlanBaseName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"sample-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-plan";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private const string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FunctionAppBaseName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"sample-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-app";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private const string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ResourceGroupBaseName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"sample-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rg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private const string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StorageAccountBaseName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samplepulumistore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";</a:t>
            </a:r>
          </a:p>
          <a:p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MyStack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… }</a:t>
            </a: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InputMap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&lt;string&gt;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GetAppSettingsMap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(Config config) { … }</a:t>
            </a:r>
          </a:p>
          <a:p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[Output]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 Output&lt;string&gt;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FunctionAppUrl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get; set;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1F56EF-ECEA-41F4-ABFD-6A1AAA1F1AE8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E41B46-77F0-4EFA-A7EB-AB22F05C2DB7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32963677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0901917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Pulumi.Azure.AppService.Inputs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Pulumi.Azure.Core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Pulumi.Azure.Storage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AppServicePlanBaseName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"sample-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-plan";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private const string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FunctionAppBaseName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"sample-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-app";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private const string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ResourceGroupBaseName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"sample-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rg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private const string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StorageAccountBaseName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samplepulumistore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…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InputMap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&lt;string&gt;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GetAppSettingsMap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(Config config) { … }</a:t>
            </a:r>
          </a:p>
          <a:p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[Output]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 Output&lt;string&gt;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FunctionAppUrl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get; set;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A866AC-5471-4767-A83E-E5A81AEA7800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F904C1-8975-4B6B-BCA2-94372B17BAAB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36901240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0901917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Pulumi.Azure.AppService.Inputs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Pulumi.Azure.Core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Pulumi.Azure.Storage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"sample-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-plan"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"sample-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-app"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"sample-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rg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samplepulumistore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…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InputMap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&lt;string&gt;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GetAppSettingsMap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(Config config) { … }</a:t>
            </a:r>
          </a:p>
          <a:p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[Output]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 Output&lt;string&gt;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FunctionAppUrl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get; set;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629BF3-7B90-44DE-B855-9D7E7838EF1D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FC7148-3177-4487-8B4E-D962E30FC298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3136273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0901917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Pulumi.Azure.AppService.Inputs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Pulumi.Azure.Core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Pulumi.Azure.Storage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"sample-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-plan"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"sample-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-app"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"sample-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rg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samplepulumistore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…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GetAppSettingsMap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…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[Output]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 Output&lt;string&gt;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FunctionAppUrl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get; set;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357534-22D4-4E0E-85E0-2CC7CACBCDC2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384D9B-A8FE-45BE-9A04-EAD352A88342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5997707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0901917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Pulumi.Azure.AppService.Inputs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Pulumi.Azure.Core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Pulumi.Azure.Storage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"sample-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-plan"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"sample-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-app"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"sample-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rg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const string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samplepulumistore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…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GetAppSettingsMap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…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[Output]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FunctionAppUrl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get; set;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D4DC1CA-2D78-4527-ACB2-61DF87E2847A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D42494-EF42-4AD5-AE00-3107B4B24273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23110106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0901917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Pulumi.Azure.AppService.Inputs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Pulumi.Azure.Core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Pulumi.Azure.Storage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...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Code omitted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…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GetAppSettingsMap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appSettings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&gt;();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appSettings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"CLOUD_SERVICE_CONFIG"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Require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"env"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appSettings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[Output]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FunctionAppUrl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get; set;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DBD7AF-DC4F-494D-933C-2EDE0DAC519E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961CED-561E-456D-9423-6C1A4352A125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42539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0901917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...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Code omitted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Configs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appServicePlanSize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Require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appServicePlanSize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appServicePlanTier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Require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appServicePlanTier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Require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"env"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location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Require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“location"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GetAppSettingsMap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…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[Output]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FunctionAppUrl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get; set;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C96133-D452-498C-9C2A-15DA16F85B17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FAC63F-476D-415F-93A1-6E2FEA0BEB84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5562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0" y="0"/>
            <a:ext cx="11134060" cy="685800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We use code to automate mundane tasks in our lives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66C71C-2E68-40B2-B630-1594E8C299E1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26498052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0901917" cy="3647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...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Code omitted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Configs …</a:t>
            </a:r>
          </a:p>
          <a:p>
            <a:endParaRPr lang="en-US" sz="1100" dirty="0">
              <a:solidFill>
                <a:schemeClr val="accent5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// Create an Azure Resource Group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ResourceGroupArgs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Location = 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location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Name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}-{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});   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GetAppSettingsMap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…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[Output]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FunctionAppUrl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get; set;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ED9DED-6676-4DB1-BFF0-FE9E6FBE12E9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B42BB6-4999-4451-ADCD-C1B346A34C4A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60735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0901917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...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Code omitted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Configs …</a:t>
            </a:r>
          </a:p>
          <a:p>
            <a:endParaRPr lang="en-US" sz="1100" dirty="0">
              <a:solidFill>
                <a:schemeClr val="accent5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// Create an Azure Resource Group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an Azure Storage account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AccountArgs</a:t>
            </a:r>
            <a:endParaRPr lang="en-US" sz="11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ResourceGroupName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AccountReplicationType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"LRS"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AccountTier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"Standard"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GetAppSettingsMap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…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[Output]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FunctionAppUrl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get; set;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EB9C01-DDB6-49EC-8513-2076B6CCAEE2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7B49B9-E127-4121-9630-3C325CF6BCD2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35807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0901917" cy="533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...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Code omitted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Configs …</a:t>
            </a:r>
          </a:p>
          <a:p>
            <a:endParaRPr lang="en-US" sz="1100" dirty="0">
              <a:solidFill>
                <a:schemeClr val="accent5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// Create an Azure Resource Group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an Azure Storage account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an App Service Plan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PlanArgs</a:t>
            </a:r>
            <a:endParaRPr lang="en-US" sz="11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Location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.Location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MaximumElasticWorkerCount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Name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Sku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PlanSkuArgs</a:t>
            </a:r>
            <a:endParaRPr lang="en-US" sz="11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Size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appServicePlanSize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Tier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appServicePlanTier</a:t>
            </a:r>
            <a:endParaRPr lang="en-US" sz="1100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});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4AC2C1-67F6-402C-9F9B-68399D06A17F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10CA18-65DE-4F08-867A-113CA7F029A4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4513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1554047" cy="5678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...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Code omitted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Configs …</a:t>
            </a:r>
          </a:p>
          <a:p>
            <a:endParaRPr lang="en-US" sz="1100" dirty="0">
              <a:solidFill>
                <a:schemeClr val="accent5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// Create an Azure Resource Group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an Azure Storage account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an App Service Plan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a Function App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}",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FunctionAppArgs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Name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FunctionAppBaseName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}",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AppServicePlanId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.Id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Location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.Location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StorageAccountAccessKey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.PrimaryAccessKey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Identity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FunctionAppIdentityArgs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Type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SystemAssigned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Version =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"~3"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AppSettings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GetAppSettingsMap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SiteConfig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FunctionAppSiteConfigArgs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AlwaysOn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Use32BitWorkerProcess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WebsocketsEnabled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});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F2ED6A-F784-4745-BEFF-FB54B6CA6B08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E41697-0A5C-4014-BE5C-6DC351805B38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83266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668F64-AD70-4211-9E92-943F6963394C}"/>
              </a:ext>
            </a:extLst>
          </p:cNvPr>
          <p:cNvSpPr txBox="1"/>
          <p:nvPr/>
        </p:nvSpPr>
        <p:spPr>
          <a:xfrm>
            <a:off x="510362" y="674400"/>
            <a:ext cx="10901917" cy="533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...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Code omitted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Configs …</a:t>
            </a:r>
          </a:p>
          <a:p>
            <a:endParaRPr lang="en-US" sz="1100" dirty="0">
              <a:solidFill>
                <a:schemeClr val="accent5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// Create an Azure Resource Group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ResourceGroup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an Azure Storage account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storageAccount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Account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an App Service Plan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appServicePlan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a Function App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Export the Function App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endParaRPr lang="en-US" sz="1100" dirty="0">
              <a:solidFill>
                <a:schemeClr val="accent5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.FunctionAppUrl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.DefaultHostname.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Apply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$"https://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1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GetAppSettingsMap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…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[Output]</a:t>
            </a: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FunctionAppUrl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get; set;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64A0FF-DD10-48D3-9C6E-37273BB8721A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664FCB-912F-4111-8443-362D627D3FCE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MyStack.cs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97344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1EBEBD3-DFA3-4678-8B1D-E394CFD9CB6E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Program.cs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2686E6-1BF4-477F-A2B6-1AC6301702BA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8EAB63-A215-4537-A838-CF1CAB92CCBF}"/>
              </a:ext>
            </a:extLst>
          </p:cNvPr>
          <p:cNvSpPr txBox="1"/>
          <p:nvPr/>
        </p:nvSpPr>
        <p:spPr>
          <a:xfrm>
            <a:off x="821610" y="1742555"/>
            <a:ext cx="951259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Program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static </a:t>
            </a:r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 =&gt; </a:t>
            </a:r>
            <a:r>
              <a:rPr lang="en-US" sz="12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RunAsync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&gt;();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99398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99197AE-BABC-4052-BE01-8A21B96795EB}"/>
              </a:ext>
            </a:extLst>
          </p:cNvPr>
          <p:cNvSpPr txBox="1"/>
          <p:nvPr/>
        </p:nvSpPr>
        <p:spPr>
          <a:xfrm>
            <a:off x="821610" y="3130287"/>
            <a:ext cx="951259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Program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static </a:t>
            </a:r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{ </a:t>
            </a:r>
          </a:p>
          <a:p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return </a:t>
            </a:r>
            <a:r>
              <a:rPr lang="en-US" sz="12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RunAsync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(()=&gt;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2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</a:p>
          <a:p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// Now you can do something with </a:t>
            </a:r>
            <a:r>
              <a:rPr lang="en-US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app.FunctionAppUrl</a:t>
            </a:r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});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EBEBD3-DFA3-4678-8B1D-E394CFD9CB6E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Program.cs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2686E6-1BF4-477F-A2B6-1AC6301702BA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8EAB63-A215-4537-A838-CF1CAB92CCBF}"/>
              </a:ext>
            </a:extLst>
          </p:cNvPr>
          <p:cNvSpPr txBox="1"/>
          <p:nvPr/>
        </p:nvSpPr>
        <p:spPr>
          <a:xfrm>
            <a:off x="821610" y="1742555"/>
            <a:ext cx="951259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Program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static </a:t>
            </a:r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 =&gt; </a:t>
            </a:r>
            <a:r>
              <a:rPr lang="en-US" sz="12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200" dirty="0" err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RunAsync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MyFunctionApp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&gt;();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179098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B4359D-E4B7-4573-A61C-569A64894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822" y="3075056"/>
            <a:ext cx="3724096" cy="7078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Deploy infrastructure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pulumi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A556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up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E1199C-87EA-4160-93FD-181DC71A07E1}"/>
              </a:ext>
            </a:extLst>
          </p:cNvPr>
          <p:cNvSpPr/>
          <p:nvPr/>
        </p:nvSpPr>
        <p:spPr>
          <a:xfrm>
            <a:off x="0" y="0"/>
            <a:ext cx="1885507" cy="4182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Powershell</a:t>
            </a:r>
            <a:endParaRPr lang="en-US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34FD7A-F34B-4CAD-B9A1-DF4A915D4D2B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26B3E599-B3A3-4F3E-8FA9-0EB5FCD2C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26" y="618460"/>
            <a:ext cx="5563940" cy="562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6598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7F12CB1-D143-4671-AFAF-1A9E2D74051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A544439-CBE3-4740-ABB1-72CD6CECFDC0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30591510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A68274E-38D6-42A3-B3D3-3E82DC2B2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1534" y="2704144"/>
            <a:ext cx="7811387" cy="144971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A few weeks later, </a:t>
            </a:r>
            <a:r>
              <a:rPr lang="en-US" sz="2000" dirty="0" err="1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Oge</a:t>
            </a:r>
            <a:r>
              <a:rPr lang="en-US" sz="200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 wants </a:t>
            </a: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to update her app and as a result needs to add a key vault to her infra so that she can securely manage secrets. </a:t>
            </a:r>
            <a:endParaRPr lang="en-US" sz="480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Microsoft GothicNeo Light" panose="020B0300000101010101" pitchFamily="34" charset="-127"/>
            </a:endParaRPr>
          </a:p>
        </p:txBody>
      </p:sp>
      <p:pic>
        <p:nvPicPr>
          <p:cNvPr id="3" name="Picture 2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E5255A8E-5C26-49FE-B50B-EAB545CD2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079" y="2245380"/>
            <a:ext cx="1183620" cy="23672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DAC5C37-E3D1-4D4F-A3F0-48FEFB9986EF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054057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and holding a glass of wine&#10;&#10;Description automatically generated">
            <a:extLst>
              <a:ext uri="{FF2B5EF4-FFF2-40B4-BE49-F238E27FC236}">
                <a16:creationId xmlns:a16="http://schemas.microsoft.com/office/drawing/2014/main" id="{3B5B5DEE-6B60-4BE1-8870-903FF4A66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" y="0"/>
            <a:ext cx="12187925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DAC081B-77D8-4C43-A36B-65C6682FC7EE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28010501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501" y="3125418"/>
            <a:ext cx="11026997" cy="60716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https://github.com/AdoraNwodo/sample-pulumi-dotnet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5528AD-7F1C-46F8-B118-D1DD80745E77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26190773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5528AD-7F1C-46F8-B118-D1DD80745E77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9D9C1DB0-9806-40EB-BDD4-D9FE42E12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19" y="634466"/>
            <a:ext cx="4895618" cy="4945894"/>
          </a:xfrm>
          <a:prstGeom prst="rect">
            <a:avLst/>
          </a:prstGeom>
        </p:spPr>
      </p:pic>
      <p:sp>
        <p:nvSpPr>
          <p:cNvPr id="10" name="Title 6">
            <a:extLst>
              <a:ext uri="{FF2B5EF4-FFF2-40B4-BE49-F238E27FC236}">
                <a16:creationId xmlns:a16="http://schemas.microsoft.com/office/drawing/2014/main" id="{A005B59C-C196-4E28-8F52-05F76B2D4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20" y="5704185"/>
            <a:ext cx="4895618" cy="51934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Initial deployment</a:t>
            </a:r>
            <a:endParaRPr lang="en-US" sz="480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Microsoft GothicNeo Light" panose="020B03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49523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5528AD-7F1C-46F8-B118-D1DD80745E77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E74ED3C-3FEA-486C-888C-C1561CF90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1776" y="633229"/>
            <a:ext cx="5371005" cy="4947131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9D9C1DB0-9806-40EB-BDD4-D9FE42E12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219" y="634466"/>
            <a:ext cx="4895618" cy="4945894"/>
          </a:xfrm>
          <a:prstGeom prst="rect">
            <a:avLst/>
          </a:prstGeom>
        </p:spPr>
      </p:pic>
      <p:sp>
        <p:nvSpPr>
          <p:cNvPr id="10" name="Title 6">
            <a:extLst>
              <a:ext uri="{FF2B5EF4-FFF2-40B4-BE49-F238E27FC236}">
                <a16:creationId xmlns:a16="http://schemas.microsoft.com/office/drawing/2014/main" id="{A005B59C-C196-4E28-8F52-05F76B2D4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20" y="5704185"/>
            <a:ext cx="4895618" cy="51934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Initial deployment</a:t>
            </a:r>
            <a:endParaRPr lang="en-US" sz="480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Microsoft GothicNeo Light" panose="020B0300000101010101" pitchFamily="34" charset="-127"/>
            </a:endParaRPr>
          </a:p>
        </p:txBody>
      </p:sp>
      <p:sp>
        <p:nvSpPr>
          <p:cNvPr id="11" name="Title 6">
            <a:extLst>
              <a:ext uri="{FF2B5EF4-FFF2-40B4-BE49-F238E27FC236}">
                <a16:creationId xmlns:a16="http://schemas.microsoft.com/office/drawing/2014/main" id="{026416B5-5643-47C6-B6CA-D0BDDE9BC005}"/>
              </a:ext>
            </a:extLst>
          </p:cNvPr>
          <p:cNvSpPr txBox="1">
            <a:spLocks/>
          </p:cNvSpPr>
          <p:nvPr/>
        </p:nvSpPr>
        <p:spPr>
          <a:xfrm>
            <a:off x="6096000" y="5663244"/>
            <a:ext cx="4895618" cy="5193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Deployment after adding </a:t>
            </a:r>
            <a:r>
              <a:rPr lang="en-US" sz="2000" dirty="0" err="1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Microsoft GothicNeo Light" panose="020B0300000101010101" pitchFamily="34" charset="-127"/>
              </a:rPr>
              <a:t>keyvault</a:t>
            </a:r>
            <a:endParaRPr lang="en-US" sz="480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Microsoft GothicNeo Light" panose="020B03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761996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6545"/>
            <a:ext cx="10515600" cy="1015409"/>
          </a:xfrm>
        </p:spPr>
        <p:txBody>
          <a:bodyPr>
            <a:normAutofit/>
          </a:bodyPr>
          <a:lstStyle/>
          <a:p>
            <a:pPr algn="ctr"/>
            <a:r>
              <a:rPr lang="en-US" sz="5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For more Information</a:t>
            </a:r>
            <a:endParaRPr lang="en-US" sz="520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FDE88D-86BA-4746-A339-009D4DD3CE2A}"/>
              </a:ext>
            </a:extLst>
          </p:cNvPr>
          <p:cNvSpPr txBox="1"/>
          <p:nvPr/>
        </p:nvSpPr>
        <p:spPr>
          <a:xfrm>
            <a:off x="464289" y="2331247"/>
            <a:ext cx="11075581" cy="3369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/>
                </a:solidFill>
                <a:latin typeface="Abadi" panose="020B0604020104020204" pitchFamily="34" charset="0"/>
                <a:ea typeface="Microsoft YaHei Light" panose="020B0502040204020203" pitchFamily="34" charset="-122"/>
              </a:rPr>
              <a:t>- 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Abadi" panose="020B0604020104020204" pitchFamily="34" charset="0"/>
                <a:ea typeface="Microsoft YaHei Light" panose="020B0502040204020203" pitchFamily="34" charset="-122"/>
              </a:rPr>
              <a:t>Pulumi</a:t>
            </a:r>
            <a:endParaRPr lang="en-US" b="1" dirty="0">
              <a:solidFill>
                <a:schemeClr val="tx2"/>
              </a:solidFill>
              <a:latin typeface="Abadi" panose="020B0604020104020204" pitchFamily="34" charset="0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https://www.pulumi.com/docs/intro/languages/dotnet/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  <a:latin typeface="Abadi" panose="020B0604020104020204" pitchFamily="34" charset="0"/>
                <a:ea typeface="Microsoft YaHei Light" panose="020B0502040204020203" pitchFamily="34" charset="-122"/>
              </a:rPr>
              <a:t>- 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Abadi" panose="020B0604020104020204" pitchFamily="34" charset="0"/>
                <a:ea typeface="Microsoft YaHei Light" panose="020B0502040204020203" pitchFamily="34" charset="-122"/>
              </a:rPr>
              <a:t>AdoraHack</a:t>
            </a:r>
            <a:endParaRPr lang="en-US" dirty="0">
              <a:solidFill>
                <a:schemeClr val="tx2"/>
              </a:solidFill>
              <a:latin typeface="Abadi" panose="020B0604020104020204" pitchFamily="34" charset="0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https://adorahack.com/how-to-define-your-infrastructure-with-typescript-pulumi 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  <a:latin typeface="Abadi" panose="020B0604020104020204" pitchFamily="34" charset="0"/>
                <a:ea typeface="Microsoft YaHei Light" panose="020B0502040204020203" pitchFamily="34" charset="-122"/>
              </a:rPr>
              <a:t>- </a:t>
            </a:r>
            <a:r>
              <a:rPr lang="en-US" b="1" i="0" dirty="0">
                <a:solidFill>
                  <a:srgbClr val="333333"/>
                </a:solidFill>
                <a:effectLst/>
                <a:latin typeface="Abadi" panose="020B0604020104020204" pitchFamily="34" charset="0"/>
                <a:ea typeface="Microsoft YaHei Light" panose="020B0502040204020203" pitchFamily="34" charset="-122"/>
              </a:rPr>
              <a:t>Building Modern Cloud Applications using 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Abadi" panose="020B0604020104020204" pitchFamily="34" charset="0"/>
                <a:ea typeface="Microsoft YaHei Light" panose="020B0502040204020203" pitchFamily="34" charset="-122"/>
              </a:rPr>
              <a:t>Pulumi</a:t>
            </a:r>
            <a:r>
              <a:rPr lang="en-US" b="1" i="0" dirty="0">
                <a:solidFill>
                  <a:srgbClr val="333333"/>
                </a:solidFill>
                <a:effectLst/>
                <a:latin typeface="Abadi" panose="020B0604020104020204" pitchFamily="34" charset="0"/>
                <a:ea typeface="Microsoft YaHei Light" panose="020B0502040204020203" pitchFamily="34" charset="-122"/>
              </a:rPr>
              <a:t> and .NET Core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https://devblogs.microsoft.com</a:t>
            </a:r>
            <a:br>
              <a:rPr lang="en-US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en-US" dirty="0">
                <a:solidFill>
                  <a:schemeClr val="tx2"/>
                </a:solidFill>
                <a:latin typeface="Abadi" panose="020B0604020104020204" pitchFamily="34" charset="0"/>
                <a:ea typeface="Microsoft YaHei Light" panose="020B0502040204020203" pitchFamily="34" charset="-122"/>
              </a:rPr>
              <a:t>- </a:t>
            </a:r>
            <a:r>
              <a:rPr lang="en-US" b="1" i="0" dirty="0">
                <a:solidFill>
                  <a:srgbClr val="333333"/>
                </a:solidFill>
                <a:effectLst/>
                <a:latin typeface="Abadi" panose="020B0604020104020204" pitchFamily="34" charset="0"/>
                <a:ea typeface="Microsoft YaHei Light" panose="020B0502040204020203" pitchFamily="34" charset="-122"/>
              </a:rPr>
              <a:t>Medium (Kehinde Ladipo)</a:t>
            </a:r>
            <a:endParaRPr lang="en-US" dirty="0">
              <a:solidFill>
                <a:schemeClr val="tx2"/>
              </a:solidFill>
              <a:latin typeface="Abadi" panose="020B0604020104020204" pitchFamily="34" charset="0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https://medium.com/@kehinde_/infrastructure-as-code-what-is-it-all-about-c8ae2b8deddf</a:t>
            </a:r>
            <a:endParaRPr lang="en-US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59E322-DEA7-4D03-B3E2-00D1B00402F7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8464468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68BE3EF0-98C3-4777-8E56-184D912D1B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350" y="0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 panose="020B0806030902050204" pitchFamily="34" charset="0"/>
              </a:rPr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erson, indoor, person, video&#10;&#10;Description automatically generated">
            <a:extLst>
              <a:ext uri="{FF2B5EF4-FFF2-40B4-BE49-F238E27FC236}">
                <a16:creationId xmlns:a16="http://schemas.microsoft.com/office/drawing/2014/main" id="{C0836E96-4489-4B2D-9F1E-A60187E1B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816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CDDA63C-A24B-4763-816D-B9A79796A44A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1058122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uilding, person, outdoor, holding&#10;&#10;Description automatically generated">
            <a:extLst>
              <a:ext uri="{FF2B5EF4-FFF2-40B4-BE49-F238E27FC236}">
                <a16:creationId xmlns:a16="http://schemas.microsoft.com/office/drawing/2014/main" id="{5EEEEB7A-2030-4641-ACD5-C65B246B8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0E84E3D-362A-4B26-8FF8-42C74EA09232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815111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0" y="0"/>
            <a:ext cx="11134060" cy="685800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We use code to automate mundane tasks in our lives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66C71C-2E68-40B2-B630-1594E8C299E1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3000968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858000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Now let’s use code to automate the coding process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FBECAA-FAC6-4DFE-8450-888C96269F6E}"/>
              </a:ext>
            </a:extLst>
          </p:cNvPr>
          <p:cNvSpPr/>
          <p:nvPr/>
        </p:nvSpPr>
        <p:spPr>
          <a:xfrm>
            <a:off x="9859926" y="0"/>
            <a:ext cx="2332074" cy="404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@adoranwodo</a:t>
            </a:r>
          </a:p>
        </p:txBody>
      </p:sp>
    </p:spTree>
    <p:extLst>
      <p:ext uri="{BB962C8B-B14F-4D97-AF65-F5344CB8AC3E}">
        <p14:creationId xmlns:p14="http://schemas.microsoft.com/office/powerpoint/2010/main" val="335268195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808</TotalTime>
  <Words>2680</Words>
  <Application>Microsoft Office PowerPoint</Application>
  <PresentationFormat>Widescreen</PresentationFormat>
  <Paragraphs>594</Paragraphs>
  <Slides>54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54</vt:i4>
      </vt:variant>
    </vt:vector>
  </HeadingPairs>
  <TitlesOfParts>
    <vt:vector size="65" baseType="lpstr">
      <vt:lpstr>Impact</vt:lpstr>
      <vt:lpstr>Open Sans</vt:lpstr>
      <vt:lpstr>Microsoft YaHei Light</vt:lpstr>
      <vt:lpstr>Arial</vt:lpstr>
      <vt:lpstr>Consolas</vt:lpstr>
      <vt:lpstr>Calibri</vt:lpstr>
      <vt:lpstr>Abadi</vt:lpstr>
      <vt:lpstr>Courier New</vt:lpstr>
      <vt:lpstr>1_Office Theme</vt:lpstr>
      <vt:lpstr>3_Office Theme</vt:lpstr>
      <vt:lpstr>2_Office Theme</vt:lpstr>
      <vt:lpstr>Dotnet for Infrastructure  Automation</vt:lpstr>
      <vt:lpstr>AUTOMATION</vt:lpstr>
      <vt:lpstr>PowerPoint Presentation</vt:lpstr>
      <vt:lpstr>We use code to automate mundane tasks in our lives</vt:lpstr>
      <vt:lpstr>PowerPoint Presentation</vt:lpstr>
      <vt:lpstr>PowerPoint Presentation</vt:lpstr>
      <vt:lpstr>PowerPoint Presentation</vt:lpstr>
      <vt:lpstr>We use code to automate mundane tasks in our lives</vt:lpstr>
      <vt:lpstr>Now let’s use code to automate the coding process</vt:lpstr>
      <vt:lpstr>How can we write  code to automate  our Infrastructure deployments ?</vt:lpstr>
      <vt:lpstr>Hi, I’m Adora  Software Engineer, Microsoft Mixed Reality Tech Content Creator, AdoraHack CoFounder, unStack Advisory Board, VRARA Nigeria  @adoranwodo</vt:lpstr>
      <vt:lpstr>Manual Configurations</vt:lpstr>
      <vt:lpstr>PowerPoint Presentation</vt:lpstr>
      <vt:lpstr>CONFIGURATION DRIFT</vt:lpstr>
      <vt:lpstr>PowerPoint Presentation</vt:lpstr>
      <vt:lpstr>PowerPoint Presentation</vt:lpstr>
      <vt:lpstr>Infrastructure as Code</vt:lpstr>
      <vt:lpstr>Why Dotnet?</vt:lpstr>
      <vt:lpstr>PowerPoint Presentation</vt:lpstr>
      <vt:lpstr>Case Study: Dotnet for Infrastructure Automation</vt:lpstr>
      <vt:lpstr>This is Oge. She needs to create infrastructure for an Azure Functions app and deploy this to two environments. Here is a list of the resources she needs: - App Service Plan - Storage Account - Function App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few weeks later, Oge wants to update her app and as a result needs to add a key vault to her infra so that she can securely manage secrets. </vt:lpstr>
      <vt:lpstr>https://github.com/AdoraNwodo/sample-pulumi-dotnet</vt:lpstr>
      <vt:lpstr>Initial deployment</vt:lpstr>
      <vt:lpstr>Initial deployment</vt:lpstr>
      <vt:lpstr>For more Information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Adora Nwodo</cp:lastModifiedBy>
  <cp:revision>15</cp:revision>
  <dcterms:created xsi:type="dcterms:W3CDTF">2020-08-18T20:47:27Z</dcterms:created>
  <dcterms:modified xsi:type="dcterms:W3CDTF">2020-11-16T19:00:52Z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